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208292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409203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329101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23216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172736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DDED09E-25D5-4A30-94E9-AC68D9BCBA90}" type="datetimeFigureOut">
              <a:rPr lang="en-US" smtClean="0"/>
              <a:t>2/15/2021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138861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DDED09E-25D5-4A30-94E9-AC68D9BCBA90}" type="datetimeFigureOut">
              <a:rPr lang="en-US" smtClean="0"/>
              <a:t>2/15/2021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393818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DDED09E-25D5-4A30-94E9-AC68D9BCBA90}" type="datetimeFigureOut">
              <a:rPr lang="en-US" smtClean="0"/>
              <a:t>2/15/2021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404899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DDED09E-25D5-4A30-94E9-AC68D9BCBA90}" type="datetimeFigureOut">
              <a:rPr lang="en-US" smtClean="0"/>
              <a:t>2/15/2021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275284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DED09E-25D5-4A30-94E9-AC68D9BCBA90}" type="datetimeFigureOut">
              <a:rPr lang="en-US" smtClean="0"/>
              <a:t>2/15/2021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34245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DED09E-25D5-4A30-94E9-AC68D9BCBA90}" type="datetimeFigureOut">
              <a:rPr lang="en-US" smtClean="0"/>
              <a:t>2/15/2021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96B441C-1171-40DE-BD1D-F097552765C7}" type="slidenum">
              <a:rPr lang="en-US" smtClean="0"/>
              <a:t>‹#›</a:t>
            </a:fld>
            <a:endParaRPr lang="en-US"/>
          </a:p>
        </p:txBody>
      </p:sp>
    </p:spTree>
    <p:extLst>
      <p:ext uri="{BB962C8B-B14F-4D97-AF65-F5344CB8AC3E}">
        <p14:creationId xmlns:p14="http://schemas.microsoft.com/office/powerpoint/2010/main" val="164200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ED09E-25D5-4A30-94E9-AC68D9BCBA90}" type="datetimeFigureOut">
              <a:rPr lang="en-US" smtClean="0"/>
              <a:t>2/15/2021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B441C-1171-40DE-BD1D-F097552765C7}" type="slidenum">
              <a:rPr lang="en-US" smtClean="0"/>
              <a:t>‹#›</a:t>
            </a:fld>
            <a:endParaRPr lang="en-US"/>
          </a:p>
        </p:txBody>
      </p:sp>
    </p:spTree>
    <p:extLst>
      <p:ext uri="{BB962C8B-B14F-4D97-AF65-F5344CB8AC3E}">
        <p14:creationId xmlns:p14="http://schemas.microsoft.com/office/powerpoint/2010/main" val="1924247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3"/>
            <a:ext cx="7772400" cy="2763738"/>
          </a:xfrm>
        </p:spPr>
        <p:txBody>
          <a:bodyPr/>
          <a:lstStyle/>
          <a:p>
            <a:pPr rtl="1"/>
            <a:r>
              <a:rPr lang="ar-IQ" dirty="0" smtClean="0"/>
              <a:t>المحاضرة الثامنة </a:t>
            </a:r>
            <a:endParaRPr lang="en-US" dirty="0"/>
          </a:p>
        </p:txBody>
      </p:sp>
      <p:sp>
        <p:nvSpPr>
          <p:cNvPr id="3" name="عنوان فرعي 2"/>
          <p:cNvSpPr>
            <a:spLocks noGrp="1"/>
          </p:cNvSpPr>
          <p:nvPr>
            <p:ph type="subTitle" idx="1"/>
          </p:nvPr>
        </p:nvSpPr>
        <p:spPr>
          <a:xfrm>
            <a:off x="1371600" y="3284984"/>
            <a:ext cx="6400800" cy="2664296"/>
          </a:xfrm>
        </p:spPr>
        <p:txBody>
          <a:bodyPr>
            <a:normAutofit/>
          </a:bodyPr>
          <a:lstStyle/>
          <a:p>
            <a:r>
              <a:rPr lang="ar-IQ" sz="4000" b="1" dirty="0" smtClean="0">
                <a:solidFill>
                  <a:srgbClr val="FF0000"/>
                </a:solidFill>
              </a:rPr>
              <a:t>عناصر التقوية الأخرى في الحدائق </a:t>
            </a:r>
            <a:endParaRPr lang="en-US" sz="4000" b="1" dirty="0">
              <a:solidFill>
                <a:srgbClr val="FF0000"/>
              </a:solidFill>
            </a:endParaRPr>
          </a:p>
        </p:txBody>
      </p:sp>
    </p:spTree>
    <p:extLst>
      <p:ext uri="{BB962C8B-B14F-4D97-AF65-F5344CB8AC3E}">
        <p14:creationId xmlns:p14="http://schemas.microsoft.com/office/powerpoint/2010/main" val="229251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pPr algn="r" rtl="1"/>
            <a:r>
              <a:rPr lang="ar-IQ" sz="4000" b="1" dirty="0" smtClean="0">
                <a:solidFill>
                  <a:srgbClr val="FF0000"/>
                </a:solidFill>
              </a:rPr>
              <a:t>5 – </a:t>
            </a:r>
            <a:r>
              <a:rPr lang="ar-IQ" sz="4000" b="1" dirty="0" err="1" smtClean="0">
                <a:solidFill>
                  <a:srgbClr val="FF0000"/>
                </a:solidFill>
              </a:rPr>
              <a:t>النافورات</a:t>
            </a:r>
            <a:r>
              <a:rPr lang="ar-IQ" dirty="0" smtClean="0"/>
              <a:t/>
            </a:r>
            <a:br>
              <a:rPr lang="ar-IQ" dirty="0" smtClean="0"/>
            </a:br>
            <a:r>
              <a:rPr lang="ar-IQ" sz="4000" dirty="0" smtClean="0"/>
              <a:t>تعتبر </a:t>
            </a:r>
            <a:r>
              <a:rPr lang="ar-IQ" sz="4000" dirty="0" err="1" smtClean="0"/>
              <a:t>النافورات</a:t>
            </a:r>
            <a:r>
              <a:rPr lang="ar-IQ" sz="4000" dirty="0" smtClean="0"/>
              <a:t> من اهم عناصر التقوية في داخل الحدائق نظرا</a:t>
            </a:r>
            <a:r>
              <a:rPr lang="en-US" sz="4000" dirty="0" smtClean="0"/>
              <a:t>”</a:t>
            </a:r>
            <a:r>
              <a:rPr lang="ar-IQ" sz="4000" dirty="0" smtClean="0"/>
              <a:t> لصنع انواعها على اشكال مختلفة منها على شكل تمثال حجري يعمل خصيصا</a:t>
            </a:r>
            <a:r>
              <a:rPr lang="en-US" sz="4000" dirty="0" smtClean="0"/>
              <a:t>”</a:t>
            </a:r>
            <a:r>
              <a:rPr lang="ar-IQ" sz="4000" dirty="0" smtClean="0"/>
              <a:t> لهذا الغرض وهذا التمثال يكون غالبا لأنسان او حيوان او جماد وتعمل هذه التماثيل بأحجام تتناسب مع أقسام وحجم الحديقة .</a:t>
            </a:r>
            <a:br>
              <a:rPr lang="ar-IQ" sz="4000" dirty="0" smtClean="0"/>
            </a:br>
            <a:r>
              <a:rPr lang="ar-IQ" sz="4000" dirty="0" err="1" smtClean="0"/>
              <a:t>وللنافورات</a:t>
            </a:r>
            <a:r>
              <a:rPr lang="ar-IQ" sz="4000" dirty="0" smtClean="0"/>
              <a:t> فوائد اخرى كترطيب الجو برذاذها المتطاير خلال أيام الصيف الحار أو تساعد على تهوية ماء حوض النافورة عندما يتساقط الماء منها فوق سطح الحوض ولهذه التهوية فائدة كبيرة لكل من النباتات والأسماك التي قد تربى داخل </a:t>
            </a:r>
            <a:r>
              <a:rPr lang="ar-IQ" sz="4000" dirty="0" err="1" smtClean="0"/>
              <a:t>النافورات</a:t>
            </a:r>
            <a:r>
              <a:rPr lang="ar-IQ" sz="4000" dirty="0" smtClean="0"/>
              <a:t> .</a:t>
            </a:r>
            <a:endParaRPr lang="en-US" sz="4000" dirty="0"/>
          </a:p>
        </p:txBody>
      </p:sp>
    </p:spTree>
    <p:extLst>
      <p:ext uri="{BB962C8B-B14F-4D97-AF65-F5344CB8AC3E}">
        <p14:creationId xmlns:p14="http://schemas.microsoft.com/office/powerpoint/2010/main" val="317079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034682"/>
          </a:xfrm>
        </p:spPr>
        <p:txBody>
          <a:bodyPr>
            <a:normAutofit fontScale="90000"/>
          </a:bodyPr>
          <a:lstStyle/>
          <a:p>
            <a:pPr algn="r" rtl="1"/>
            <a:r>
              <a:rPr lang="ar-IQ" sz="3600" b="1" dirty="0" smtClean="0">
                <a:solidFill>
                  <a:srgbClr val="FF0000"/>
                </a:solidFill>
              </a:rPr>
              <a:t>6 - التماثيل </a:t>
            </a:r>
            <a:r>
              <a:rPr lang="ar-IQ" sz="3600" b="1" dirty="0" smtClean="0">
                <a:solidFill>
                  <a:srgbClr val="FF0000"/>
                </a:solidFill>
              </a:rPr>
              <a:t>( فن النحت ) داخل الحديقة :</a:t>
            </a:r>
            <a:br>
              <a:rPr lang="ar-IQ" sz="3600" b="1" dirty="0" smtClean="0">
                <a:solidFill>
                  <a:srgbClr val="FF0000"/>
                </a:solidFill>
              </a:rPr>
            </a:br>
            <a:r>
              <a:rPr lang="ar-IQ" sz="3600" dirty="0" smtClean="0"/>
              <a:t>يؤدي فن النحت دورا</a:t>
            </a:r>
            <a:r>
              <a:rPr lang="en-US" sz="3600" dirty="0" smtClean="0"/>
              <a:t>”</a:t>
            </a:r>
            <a:r>
              <a:rPr lang="ar-IQ" sz="3600" dirty="0" smtClean="0"/>
              <a:t> بارزا</a:t>
            </a:r>
            <a:r>
              <a:rPr lang="en-US" sz="3600" dirty="0" smtClean="0"/>
              <a:t>”</a:t>
            </a:r>
            <a:r>
              <a:rPr lang="ar-IQ" sz="3600" dirty="0" smtClean="0"/>
              <a:t> في تنسيق الحدائق ( هندسية الطراز) ويعتبر من أهم عناصر التقوية داخل الحديقة . وقد انتشر فن النحت (التماثيل) بنطاق واسع في الحدائق </a:t>
            </a:r>
            <a:r>
              <a:rPr lang="ar-IQ" sz="3600" dirty="0" err="1" smtClean="0"/>
              <a:t>الأيطالية</a:t>
            </a:r>
            <a:r>
              <a:rPr lang="ar-IQ" sz="3600" dirty="0" smtClean="0"/>
              <a:t> والفرنسية في عصر النهضة وبعد ذلك انتشر في الأقطار الأوربية وبعدها الى كافة انحاء العالم من ضمنها الدول العربية نظرا</a:t>
            </a:r>
            <a:r>
              <a:rPr lang="en-US" sz="3600" dirty="0" smtClean="0"/>
              <a:t>” </a:t>
            </a:r>
            <a:r>
              <a:rPr lang="ar-IQ" sz="3600" dirty="0" smtClean="0"/>
              <a:t>لأهميته . </a:t>
            </a:r>
            <a:br>
              <a:rPr lang="ar-IQ" sz="3600" dirty="0" smtClean="0"/>
            </a:br>
            <a:r>
              <a:rPr lang="ar-IQ" sz="3600" dirty="0" smtClean="0"/>
              <a:t>وتنصب التماثيل داخل الحديقة حسب نوعية الحديقة , فالتماثيل التي تقام للمشاهير , كالعلماء والفنانين وغيرهم داخل الحدائق ( العامة والنباتية ) فتأخذ اسم ذلك العالم او الفنان . وبصورة عامة تنصب التماثيل في ساحات واسعة داخل الحدائق العامة أو في وسط المسطحات الخضراء , أما في الحدائق المنزلية فتنصب في احد </a:t>
            </a:r>
            <a:r>
              <a:rPr lang="ar-IQ" sz="3600" dirty="0" err="1" smtClean="0"/>
              <a:t>زواياهاوحسب</a:t>
            </a:r>
            <a:r>
              <a:rPr lang="ar-IQ" sz="3600" dirty="0" smtClean="0"/>
              <a:t> ذوق مالك الحديقة والتمثال الذي </a:t>
            </a:r>
            <a:r>
              <a:rPr lang="ar-IQ" sz="3600" dirty="0" err="1" smtClean="0"/>
              <a:t>يختارة</a:t>
            </a:r>
            <a:r>
              <a:rPr lang="ar-IQ" sz="3600" dirty="0" smtClean="0"/>
              <a:t> .  </a:t>
            </a:r>
            <a:endParaRPr lang="en-US" sz="3600" dirty="0">
              <a:solidFill>
                <a:srgbClr val="FF0000"/>
              </a:solidFill>
            </a:endParaRPr>
          </a:p>
        </p:txBody>
      </p:sp>
    </p:spTree>
    <p:extLst>
      <p:ext uri="{BB962C8B-B14F-4D97-AF65-F5344CB8AC3E}">
        <p14:creationId xmlns:p14="http://schemas.microsoft.com/office/powerpoint/2010/main" val="149092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6552728"/>
          </a:xfrm>
        </p:spPr>
        <p:txBody>
          <a:bodyPr>
            <a:normAutofit fontScale="90000"/>
          </a:bodyPr>
          <a:lstStyle/>
          <a:p>
            <a:pPr algn="r" rtl="1"/>
            <a:r>
              <a:rPr lang="ar-IQ" sz="3600" b="1" dirty="0" smtClean="0">
                <a:solidFill>
                  <a:srgbClr val="FF0000"/>
                </a:solidFill>
              </a:rPr>
              <a:t>7 - المزهريات </a:t>
            </a:r>
            <a:r>
              <a:rPr lang="ar-IQ" sz="3600" b="1" dirty="0">
                <a:solidFill>
                  <a:srgbClr val="FF0000"/>
                </a:solidFill>
              </a:rPr>
              <a:t>الحجرية داخل الحدائق </a:t>
            </a:r>
            <a:r>
              <a:rPr lang="ar-IQ" sz="3600" b="1" dirty="0" smtClean="0">
                <a:solidFill>
                  <a:srgbClr val="FF0000"/>
                </a:solidFill>
              </a:rPr>
              <a:t>:</a:t>
            </a:r>
            <a:br>
              <a:rPr lang="ar-IQ" sz="3600" b="1" dirty="0" smtClean="0">
                <a:solidFill>
                  <a:srgbClr val="FF0000"/>
                </a:solidFill>
              </a:rPr>
            </a:br>
            <a:r>
              <a:rPr lang="ar-IQ" sz="3100" dirty="0"/>
              <a:t> من عناصر التقوية الجميلة داخل الحدائق </a:t>
            </a:r>
            <a:r>
              <a:rPr lang="ar-IQ" sz="3100" dirty="0" smtClean="0"/>
              <a:t>هي المزهريات </a:t>
            </a:r>
            <a:r>
              <a:rPr lang="ar-IQ" sz="3100" dirty="0"/>
              <a:t>الحجرية التي تزرع فيها  انواع مختلفة من الازهار </a:t>
            </a:r>
            <a:r>
              <a:rPr lang="ar-IQ" sz="3100" dirty="0" err="1"/>
              <a:t>االموسمية</a:t>
            </a:r>
            <a:r>
              <a:rPr lang="ar-IQ" sz="3100" dirty="0"/>
              <a:t>  (الشتوية والصيفية ) </a:t>
            </a:r>
            <a:r>
              <a:rPr lang="ar-IQ" sz="3100" dirty="0" smtClean="0"/>
              <a:t>وكذلك </a:t>
            </a:r>
            <a:r>
              <a:rPr lang="ar-IQ" sz="3100" dirty="0"/>
              <a:t>انواع مختلفة من أبصال الزينة والنباتات المعمرة </a:t>
            </a:r>
            <a:r>
              <a:rPr lang="ar-IQ" sz="3100" dirty="0" smtClean="0"/>
              <a:t>وتصنع </a:t>
            </a:r>
            <a:r>
              <a:rPr lang="ar-IQ" sz="3100" dirty="0"/>
              <a:t>عادة هذه المزهريات اما من الحجارة </a:t>
            </a:r>
            <a:r>
              <a:rPr lang="ar-IQ" sz="3100" dirty="0" err="1"/>
              <a:t>اوالفخار</a:t>
            </a:r>
            <a:r>
              <a:rPr lang="ar-IQ" sz="3100" dirty="0"/>
              <a:t> او اي </a:t>
            </a:r>
            <a:r>
              <a:rPr lang="ar-IQ" sz="3100" dirty="0" smtClean="0"/>
              <a:t>مادة مماثلة ,  </a:t>
            </a:r>
            <a:r>
              <a:rPr lang="en-US" sz="3100" dirty="0"/>
              <a:t/>
            </a:r>
            <a:br>
              <a:rPr lang="en-US" sz="3100" dirty="0"/>
            </a:br>
            <a:r>
              <a:rPr lang="ar-IQ" sz="3100" dirty="0" smtClean="0"/>
              <a:t>وتوضع </a:t>
            </a:r>
            <a:r>
              <a:rPr lang="ar-IQ" sz="3100" dirty="0"/>
              <a:t>المزهريات في اماكن متعددة داخل الحدائق لغرض جمالها وتنسيق الحديقة وتستعمل المزهريات الحجرية في كثير في من الدول على تقاطع الشوارع الرئيسية داخل المدن </a:t>
            </a:r>
            <a:r>
              <a:rPr lang="ar-IQ" sz="3100" dirty="0" smtClean="0"/>
              <a:t>.</a:t>
            </a:r>
            <a:br>
              <a:rPr lang="ar-IQ" sz="3100" dirty="0" smtClean="0"/>
            </a:br>
            <a:r>
              <a:rPr lang="ar-IQ" sz="3100" dirty="0" smtClean="0"/>
              <a:t>   </a:t>
            </a:r>
            <a:r>
              <a:rPr lang="ar-IQ" sz="3100" b="1" dirty="0">
                <a:solidFill>
                  <a:srgbClr val="0070C0"/>
                </a:solidFill>
              </a:rPr>
              <a:t>ومن اهم الاماكن التي توضع فيها المزهريات داخل الحديقة هي   </a:t>
            </a:r>
            <a:r>
              <a:rPr lang="ar-IQ" sz="3100" dirty="0" smtClean="0"/>
              <a:t/>
            </a:r>
            <a:br>
              <a:rPr lang="ar-IQ" sz="3100" dirty="0" smtClean="0"/>
            </a:br>
            <a:r>
              <a:rPr lang="ar-IQ" sz="3100" dirty="0" smtClean="0"/>
              <a:t> </a:t>
            </a:r>
            <a:r>
              <a:rPr lang="ar-IQ" sz="3100" dirty="0"/>
              <a:t>1-على جانبي مدخل الحديقة   2-عند بداية المدرجات او عند نهايتها 3-على </a:t>
            </a:r>
            <a:r>
              <a:rPr lang="ar-IQ" sz="3100" dirty="0" smtClean="0"/>
              <a:t>حواف </a:t>
            </a:r>
            <a:r>
              <a:rPr lang="ar-IQ" sz="3100" dirty="0"/>
              <a:t>(الاحواض المائية ) داخل الحدائق العامة والمنزلية 4 – في وسط حوض </a:t>
            </a:r>
            <a:r>
              <a:rPr lang="ar-IQ" sz="3100" dirty="0" err="1"/>
              <a:t>زهوركبير</a:t>
            </a:r>
            <a:r>
              <a:rPr lang="ar-IQ" sz="3100" dirty="0"/>
              <a:t> 5- امام الاقواس ومكان الراحة على جانبي المدخل 6-توصع المزهريات في وسط الاحواض المائية التي تزرع في داخل المزهريات </a:t>
            </a:r>
            <a:r>
              <a:rPr lang="ar-IQ" sz="3100" dirty="0" err="1"/>
              <a:t>النباتاات</a:t>
            </a:r>
            <a:r>
              <a:rPr lang="ar-IQ" sz="3100" dirty="0"/>
              <a:t> المائية والنصف المائية . </a:t>
            </a:r>
            <a:r>
              <a:rPr lang="en-US" dirty="0"/>
              <a:t/>
            </a:r>
            <a:br>
              <a:rPr lang="en-US" dirty="0"/>
            </a:br>
            <a:endParaRPr lang="en-US" dirty="0"/>
          </a:p>
        </p:txBody>
      </p:sp>
    </p:spTree>
    <p:extLst>
      <p:ext uri="{BB962C8B-B14F-4D97-AF65-F5344CB8AC3E}">
        <p14:creationId xmlns:p14="http://schemas.microsoft.com/office/powerpoint/2010/main" val="363941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60649"/>
            <a:ext cx="8280920" cy="2664295"/>
          </a:xfrm>
        </p:spPr>
        <p:txBody>
          <a:bodyPr>
            <a:normAutofit/>
          </a:bodyPr>
          <a:lstStyle/>
          <a:p>
            <a:pPr algn="r" rtl="1"/>
            <a:r>
              <a:rPr lang="ar-IQ" sz="3200" dirty="0" smtClean="0"/>
              <a:t>من </a:t>
            </a:r>
            <a:r>
              <a:rPr lang="ar-IQ" sz="3200" dirty="0"/>
              <a:t>الافضل الا يقل عمق التربة التي توضع في المزهرية عن 35 سم ولا يزيد عن 70 سم وحسب حجم المزهرية مع المراعاة  في المزهريات الحجرية ان تكون بقاعدتها فتحة لتصريف المياه الزائدة ويجب ايضا القيام بالعمليات الزراعية مثل الري والتسميد والعزق داخل المزهريات مع تنظيفها بصورة</a:t>
            </a:r>
            <a:endParaRPr lang="en-US" sz="3200" dirty="0"/>
          </a:p>
        </p:txBody>
      </p:sp>
      <p:sp>
        <p:nvSpPr>
          <p:cNvPr id="3" name="عنوان فرعي 2"/>
          <p:cNvSpPr>
            <a:spLocks noGrp="1"/>
          </p:cNvSpPr>
          <p:nvPr>
            <p:ph type="subTitle" idx="1"/>
          </p:nvPr>
        </p:nvSpPr>
        <p:spPr>
          <a:xfrm>
            <a:off x="539552" y="2852936"/>
            <a:ext cx="8280920" cy="3816424"/>
          </a:xfrm>
        </p:spPr>
        <p:txBody>
          <a:bodyPr/>
          <a:lstStyle/>
          <a:p>
            <a:pPr algn="r"/>
            <a:r>
              <a:rPr lang="ar-IQ" b="1" dirty="0" smtClean="0">
                <a:solidFill>
                  <a:srgbClr val="FF0000"/>
                </a:solidFill>
              </a:rPr>
              <a:t>8 - اضاءة </a:t>
            </a:r>
            <a:r>
              <a:rPr lang="ar-IQ" b="1" dirty="0">
                <a:solidFill>
                  <a:srgbClr val="FF0000"/>
                </a:solidFill>
              </a:rPr>
              <a:t>الحديقة :</a:t>
            </a:r>
            <a:endParaRPr lang="en-US" b="1" dirty="0">
              <a:solidFill>
                <a:srgbClr val="FF0000"/>
              </a:solidFill>
            </a:endParaRPr>
          </a:p>
          <a:p>
            <a:pPr algn="r" rtl="1"/>
            <a:r>
              <a:rPr lang="ar-IQ" sz="2800" dirty="0">
                <a:solidFill>
                  <a:schemeClr val="tx1"/>
                </a:solidFill>
              </a:rPr>
              <a:t>ان استعمال الأنوار الصناعية في </a:t>
            </a:r>
            <a:r>
              <a:rPr lang="ar-IQ" sz="2800" dirty="0" err="1">
                <a:solidFill>
                  <a:schemeClr val="tx1"/>
                </a:solidFill>
              </a:rPr>
              <a:t>أضاءة</a:t>
            </a:r>
            <a:r>
              <a:rPr lang="ar-IQ" sz="2800" dirty="0">
                <a:solidFill>
                  <a:schemeClr val="tx1"/>
                </a:solidFill>
              </a:rPr>
              <a:t> الحديقة ليلا" ليزيد من فترة التجمع فيها </a:t>
            </a:r>
            <a:r>
              <a:rPr lang="ar-IQ" sz="2800" dirty="0" err="1">
                <a:solidFill>
                  <a:schemeClr val="tx1"/>
                </a:solidFill>
              </a:rPr>
              <a:t>وأستغلالها</a:t>
            </a:r>
            <a:r>
              <a:rPr lang="ar-IQ" sz="2800" dirty="0">
                <a:solidFill>
                  <a:schemeClr val="tx1"/>
                </a:solidFill>
              </a:rPr>
              <a:t>, وخاصة اذا سمح الجو بذلك في </a:t>
            </a:r>
            <a:r>
              <a:rPr lang="ar-IQ" sz="2800" dirty="0" smtClean="0">
                <a:solidFill>
                  <a:schemeClr val="tx1"/>
                </a:solidFill>
              </a:rPr>
              <a:t>الأماكن </a:t>
            </a:r>
            <a:r>
              <a:rPr lang="ar-IQ" sz="2800" dirty="0">
                <a:solidFill>
                  <a:schemeClr val="tx1"/>
                </a:solidFill>
              </a:rPr>
              <a:t>المهمة منها , كأماكن الجلوس وأحواض السباحة والملاعب الرياضية في الحدائق العامة </a:t>
            </a:r>
            <a:r>
              <a:rPr lang="ar-IQ" sz="2800" dirty="0" smtClean="0">
                <a:solidFill>
                  <a:schemeClr val="tx1"/>
                </a:solidFill>
              </a:rPr>
              <a:t>.</a:t>
            </a:r>
            <a:r>
              <a:rPr lang="ar-IQ" sz="2800" dirty="0">
                <a:solidFill>
                  <a:schemeClr val="tx1"/>
                </a:solidFill>
              </a:rPr>
              <a:t> </a:t>
            </a:r>
            <a:r>
              <a:rPr lang="ar-IQ" sz="2800" dirty="0" smtClean="0">
                <a:solidFill>
                  <a:schemeClr val="tx1"/>
                </a:solidFill>
              </a:rPr>
              <a:t>وكذلك الجلوس </a:t>
            </a:r>
            <a:r>
              <a:rPr lang="ar-IQ" sz="2800" dirty="0">
                <a:solidFill>
                  <a:schemeClr val="tx1"/>
                </a:solidFill>
              </a:rPr>
              <a:t>داخل الحدائق المنزلية صيفا" والتمتع بمنظر الحديقة ليلا" أذ أن اضاءة بعض الأماكن كمدخل المنزل أو المدرجات أو ممر الكراج يعتبر جزأ" ضروريا" </a:t>
            </a:r>
            <a:r>
              <a:rPr lang="ar-IQ" sz="2800" dirty="0" smtClean="0">
                <a:solidFill>
                  <a:schemeClr val="tx1"/>
                </a:solidFill>
              </a:rPr>
              <a:t>ووقاية </a:t>
            </a:r>
            <a:r>
              <a:rPr lang="ar-IQ" sz="2800" dirty="0">
                <a:solidFill>
                  <a:schemeClr val="tx1"/>
                </a:solidFill>
              </a:rPr>
              <a:t>من الحوادث وباعثا" على الأمن .</a:t>
            </a:r>
            <a:r>
              <a:rPr lang="ar-IQ" sz="2800" dirty="0" smtClean="0">
                <a:solidFill>
                  <a:schemeClr val="tx1"/>
                </a:solidFill>
              </a:rPr>
              <a:t> </a:t>
            </a:r>
            <a:endParaRPr lang="en-US" sz="2800" dirty="0">
              <a:solidFill>
                <a:schemeClr val="tx1"/>
              </a:solidFill>
            </a:endParaRPr>
          </a:p>
          <a:p>
            <a:pPr algn="r" rtl="1"/>
            <a:endParaRPr lang="en-US" dirty="0">
              <a:solidFill>
                <a:schemeClr val="tx1"/>
              </a:solidFill>
            </a:endParaRPr>
          </a:p>
        </p:txBody>
      </p:sp>
    </p:spTree>
    <p:extLst>
      <p:ext uri="{BB962C8B-B14F-4D97-AF65-F5344CB8AC3E}">
        <p14:creationId xmlns:p14="http://schemas.microsoft.com/office/powerpoint/2010/main" val="262617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40960" cy="6552728"/>
          </a:xfrm>
        </p:spPr>
        <p:txBody>
          <a:bodyPr>
            <a:normAutofit/>
          </a:bodyPr>
          <a:lstStyle/>
          <a:p>
            <a:pPr algn="r" rtl="1"/>
            <a:r>
              <a:rPr lang="ar-IQ" sz="2800" dirty="0"/>
              <a:t>والفكرة الأساسية من </a:t>
            </a:r>
            <a:r>
              <a:rPr lang="ar-IQ" sz="2800" dirty="0" err="1"/>
              <a:t>الأضاءة</a:t>
            </a:r>
            <a:r>
              <a:rPr lang="ar-IQ" sz="2800" dirty="0"/>
              <a:t> الصناعية للحدائق هي اللجوء الى </a:t>
            </a:r>
            <a:r>
              <a:rPr lang="ar-IQ" sz="2800" dirty="0" err="1"/>
              <a:t>الأضاءة</a:t>
            </a:r>
            <a:r>
              <a:rPr lang="ar-IQ" sz="2800" dirty="0"/>
              <a:t> الطبيعية ما أمكن . فيجب </a:t>
            </a:r>
            <a:r>
              <a:rPr lang="ar-IQ" sz="2800" dirty="0" smtClean="0"/>
              <a:t>أن </a:t>
            </a:r>
            <a:r>
              <a:rPr lang="ar-IQ" sz="2800" dirty="0"/>
              <a:t>تسقط الأشعة من الأعلى </a:t>
            </a:r>
            <a:r>
              <a:rPr lang="ar-IQ" sz="2800" dirty="0" smtClean="0"/>
              <a:t>على لا </a:t>
            </a:r>
            <a:r>
              <a:rPr lang="ar-IQ" sz="2800" dirty="0"/>
              <a:t>أن تخرج من الأسفل ويكون مصدرها متسعا" وليس نابعا" من نقطة ضيقة , أضافة الى أن اختيار المصابيح الكهربائية وقوتها والوانها يزيد </a:t>
            </a:r>
            <a:r>
              <a:rPr lang="ar-IQ" sz="2800"/>
              <a:t>من </a:t>
            </a:r>
            <a:r>
              <a:rPr lang="ar-IQ" sz="2800" smtClean="0"/>
              <a:t>جمال </a:t>
            </a:r>
            <a:r>
              <a:rPr lang="ar-IQ" sz="2800" dirty="0" smtClean="0"/>
              <a:t>الحديقة </a:t>
            </a:r>
            <a:r>
              <a:rPr lang="ar-IQ" sz="2800" dirty="0"/>
              <a:t>فالوان الازهار تحت الضوء الصناعي أكثر ازدهارا" وجمالا" والأوراق الخضراء أكثر اخضرارا" . ومن الأفضل استعمال </a:t>
            </a:r>
            <a:r>
              <a:rPr lang="ar-IQ" sz="2800" dirty="0" err="1"/>
              <a:t>الأضاءة</a:t>
            </a:r>
            <a:r>
              <a:rPr lang="ar-IQ" sz="2800" dirty="0"/>
              <a:t> البيضاء فقط . ومصادر </a:t>
            </a:r>
            <a:r>
              <a:rPr lang="ar-IQ" sz="2800" dirty="0" err="1"/>
              <a:t>أضاءة</a:t>
            </a:r>
            <a:r>
              <a:rPr lang="ar-IQ" sz="2800" dirty="0"/>
              <a:t> الحديقة أما ان تكون ثابتة ( </a:t>
            </a:r>
            <a:r>
              <a:rPr lang="ar-IQ" sz="2800" dirty="0" err="1"/>
              <a:t>دائمية</a:t>
            </a:r>
            <a:r>
              <a:rPr lang="ar-IQ" sz="2800" dirty="0"/>
              <a:t>) مثل مداخل الحدائق أو اماكن الجلوس أو منظر خارجي جميل كشجرة كبيرة . أما </a:t>
            </a:r>
            <a:r>
              <a:rPr lang="ar-IQ" sz="2800" dirty="0" err="1"/>
              <a:t>الأضاءة</a:t>
            </a:r>
            <a:r>
              <a:rPr lang="ar-IQ" sz="2800" dirty="0"/>
              <a:t> المتحركة فتستعمل في اضاءة الأماكن التي تتغير اهميتها من موسم الى الآخر كأحواض الزهور والاشجار والشجيرات المزهرة . </a:t>
            </a:r>
            <a:r>
              <a:rPr lang="en-US" sz="2800" dirty="0"/>
              <a:t/>
            </a:r>
            <a:br>
              <a:rPr lang="en-US" sz="2800" dirty="0"/>
            </a:br>
            <a:r>
              <a:rPr lang="ar-IQ" sz="2800" dirty="0"/>
              <a:t>من الضروري تركيب الشبكة الكهربائية تركيبا" فنيا" بحيث لا تتعرض للتلف السريع أو تكون مصدرا" للأخطار, ويفضل استعمال اسلاك كهربائية  </a:t>
            </a:r>
            <a:r>
              <a:rPr lang="en-US" sz="2800" dirty="0"/>
              <a:t>waterproof</a:t>
            </a:r>
            <a:r>
              <a:rPr lang="ar-IQ" sz="2800" dirty="0"/>
              <a:t> . </a:t>
            </a:r>
            <a:r>
              <a:rPr lang="en-US" sz="2800" dirty="0"/>
              <a:t/>
            </a:r>
            <a:br>
              <a:rPr lang="en-US" sz="2800" dirty="0"/>
            </a:br>
            <a:endParaRPr lang="en-US" sz="2800" dirty="0"/>
          </a:p>
        </p:txBody>
      </p:sp>
    </p:spTree>
    <p:extLst>
      <p:ext uri="{BB962C8B-B14F-4D97-AF65-F5344CB8AC3E}">
        <p14:creationId xmlns:p14="http://schemas.microsoft.com/office/powerpoint/2010/main" val="22963044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267</Words>
  <Application>Microsoft Office PowerPoint</Application>
  <PresentationFormat>عرض على الشاشة (3:4)‏</PresentationFormat>
  <Paragraphs>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المحاضرة الثامنة </vt:lpstr>
      <vt:lpstr>5 – النافورات تعتبر النافورات من اهم عناصر التقوية في داخل الحدائق نظرا” لصنع انواعها على اشكال مختلفة منها على شكل تمثال حجري يعمل خصيصا” لهذا الغرض وهذا التمثال يكون غالبا لأنسان او حيوان او جماد وتعمل هذه التماثيل بأحجام تتناسب مع أقسام وحجم الحديقة . وللنافورات فوائد اخرى كترطيب الجو برذاذها المتطاير خلال أيام الصيف الحار أو تساعد على تهوية ماء حوض النافورة عندما يتساقط الماء منها فوق سطح الحوض ولهذه التهوية فائدة كبيرة لكل من النباتات والأسماك التي قد تربى داخل النافورات .</vt:lpstr>
      <vt:lpstr>6 - التماثيل ( فن النحت ) داخل الحديقة : يؤدي فن النحت دورا” بارزا” في تنسيق الحدائق ( هندسية الطراز) ويعتبر من أهم عناصر التقوية داخل الحديقة . وقد انتشر فن النحت (التماثيل) بنطاق واسع في الحدائق الأيطالية والفرنسية في عصر النهضة وبعد ذلك انتشر في الأقطار الأوربية وبعدها الى كافة انحاء العالم من ضمنها الدول العربية نظرا” لأهميته .  وتنصب التماثيل داخل الحديقة حسب نوعية الحديقة , فالتماثيل التي تقام للمشاهير , كالعلماء والفنانين وغيرهم داخل الحدائق ( العامة والنباتية ) فتأخذ اسم ذلك العالم او الفنان . وبصورة عامة تنصب التماثيل في ساحات واسعة داخل الحدائق العامة أو في وسط المسطحات الخضراء , أما في الحدائق المنزلية فتنصب في احد زواياهاوحسب ذوق مالك الحديقة والتمثال الذي يختارة .  </vt:lpstr>
      <vt:lpstr>7 - المزهريات الحجرية داخل الحدائق :  من عناصر التقوية الجميلة داخل الحدائق هي المزهريات الحجرية التي تزرع فيها  انواع مختلفة من الازهار االموسمية  (الشتوية والصيفية ) وكذلك انواع مختلفة من أبصال الزينة والنباتات المعمرة وتصنع عادة هذه المزهريات اما من الحجارة اوالفخار او اي مادة مماثلة ,   وتوضع المزهريات في اماكن متعددة داخل الحدائق لغرض جمالها وتنسيق الحديقة وتستعمل المزهريات الحجرية في كثير في من الدول على تقاطع الشوارع الرئيسية داخل المدن .    ومن اهم الاماكن التي توضع فيها المزهريات داخل الحديقة هي     1-على جانبي مدخل الحديقة   2-عند بداية المدرجات او عند نهايتها 3-على حواف (الاحواض المائية ) داخل الحدائق العامة والمنزلية 4 – في وسط حوض زهوركبير 5- امام الاقواس ومكان الراحة على جانبي المدخل 6-توصع المزهريات في وسط الاحواض المائية التي تزرع في داخل المزهريات النباتاات المائية والنصف المائية .  </vt:lpstr>
      <vt:lpstr>من الافضل الا يقل عمق التربة التي توضع في المزهرية عن 35 سم ولا يزيد عن 70 سم وحسب حجم المزهرية مع المراعاة  في المزهريات الحجرية ان تكون بقاعدتها فتحة لتصريف المياه الزائدة ويجب ايضا القيام بالعمليات الزراعية مثل الري والتسميد والعزق داخل المزهريات مع تنظيفها بصورة</vt:lpstr>
      <vt:lpstr>والفكرة الأساسية من الأضاءة الصناعية للحدائق هي اللجوء الى الأضاءة الطبيعية ما أمكن . فيجب أن تسقط الأشعة من الأعلى على لا أن تخرج من الأسفل ويكون مصدرها متسعا" وليس نابعا" من نقطة ضيقة , أضافة الى أن اختيار المصابيح الكهربائية وقوتها والوانها يزيد من جمال الحديقة فالوان الازهار تحت الضوء الصناعي أكثر ازدهارا" وجمالا" والأوراق الخضراء أكثر اخضرارا" . ومن الأفضل استعمال الأضاءة البيضاء فقط . ومصادر أضاءة الحديقة أما ان تكون ثابتة ( دائمية) مثل مداخل الحدائق أو اماكن الجلوس أو منظر خارجي جميل كشجرة كبيرة . أما الأضاءة المتحركة فتستعمل في اضاءة الأماكن التي تتغير اهميتها من موسم الى الآخر كأحواض الزهور والاشجار والشجيرات المزهرة .  من الضروري تركيب الشبكة الكهربائية تركيبا" فنيا" بحيث لا تتعرض للتلف السريع أو تكون مصدرا" للأخطار, ويفضل استعمال اسلاك كهربائية  waterproof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dc:title>
  <dc:creator>DR.Ahmed Saker 2o1O</dc:creator>
  <cp:lastModifiedBy>DR.Ahmed Saker 2o1O</cp:lastModifiedBy>
  <cp:revision>8</cp:revision>
  <dcterms:created xsi:type="dcterms:W3CDTF">2021-02-13T08:09:32Z</dcterms:created>
  <dcterms:modified xsi:type="dcterms:W3CDTF">2021-02-15T14:59:27Z</dcterms:modified>
</cp:coreProperties>
</file>